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8" r:id="rId4"/>
    <p:sldId id="269" r:id="rId5"/>
    <p:sldId id="315" r:id="rId6"/>
    <p:sldId id="266" r:id="rId7"/>
    <p:sldId id="270" r:id="rId8"/>
    <p:sldId id="273" r:id="rId9"/>
    <p:sldId id="267" r:id="rId10"/>
    <p:sldId id="271" r:id="rId11"/>
    <p:sldId id="274" r:id="rId12"/>
    <p:sldId id="272" r:id="rId13"/>
    <p:sldId id="275" r:id="rId14"/>
    <p:sldId id="276" r:id="rId15"/>
    <p:sldId id="277" r:id="rId16"/>
    <p:sldId id="289" r:id="rId17"/>
    <p:sldId id="290" r:id="rId18"/>
    <p:sldId id="29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6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8B0A52C-8AEC-46A6-A63B-95584FCDA531}" type="datetimeFigureOut">
              <a:rPr lang="en-IN" smtClean="0"/>
              <a:t>30-10-2024</a:t>
            </a:fld>
            <a:endParaRPr lang="en-IN"/>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IN"/>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318F8AD-FD22-4DB7-8F18-C374C73193BD}" type="slidenum">
              <a:rPr lang="en-IN" smtClean="0"/>
              <a:t>‹#›</a:t>
            </a:fld>
            <a:endParaRPr lang="en-IN"/>
          </a:p>
        </p:txBody>
      </p:sp>
    </p:spTree>
    <p:extLst>
      <p:ext uri="{BB962C8B-B14F-4D97-AF65-F5344CB8AC3E}">
        <p14:creationId xmlns:p14="http://schemas.microsoft.com/office/powerpoint/2010/main" val="341285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8B0A52C-8AEC-46A6-A63B-95584FCDA531}" type="datetimeFigureOut">
              <a:rPr lang="en-IN" smtClean="0"/>
              <a:t>30-10-2024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18F8AD-FD22-4DB7-8F18-C374C73193BD}" type="slidenum">
              <a:rPr lang="en-IN" smtClean="0"/>
              <a:t>‹#›</a:t>
            </a:fld>
            <a:endParaRPr lang="en-IN"/>
          </a:p>
        </p:txBody>
      </p:sp>
    </p:spTree>
    <p:extLst>
      <p:ext uri="{BB962C8B-B14F-4D97-AF65-F5344CB8AC3E}">
        <p14:creationId xmlns:p14="http://schemas.microsoft.com/office/powerpoint/2010/main" val="389748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8B0A52C-8AEC-46A6-A63B-95584FCDA531}" type="datetimeFigureOut">
              <a:rPr lang="en-IN" smtClean="0"/>
              <a:t>30-10-2024</a:t>
            </a:fld>
            <a:endParaRPr lang="en-IN"/>
          </a:p>
        </p:txBody>
      </p:sp>
      <p:sp>
        <p:nvSpPr>
          <p:cNvPr id="5" name="Footer Placeholder 4"/>
          <p:cNvSpPr>
            <a:spLocks noGrp="1"/>
          </p:cNvSpPr>
          <p:nvPr>
            <p:ph type="ftr" sz="quarter" idx="11"/>
          </p:nvPr>
        </p:nvSpPr>
        <p:spPr>
          <a:xfrm>
            <a:off x="774923" y="5951811"/>
            <a:ext cx="7896279" cy="365125"/>
          </a:xfrm>
        </p:spPr>
        <p:txBody>
          <a:bodyPr/>
          <a:lstStyle/>
          <a:p>
            <a:endParaRPr lang="en-IN"/>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318F8AD-FD22-4DB7-8F18-C374C73193BD}" type="slidenum">
              <a:rPr lang="en-IN" smtClean="0"/>
              <a:t>‹#›</a:t>
            </a:fld>
            <a:endParaRPr lang="en-IN"/>
          </a:p>
        </p:txBody>
      </p:sp>
    </p:spTree>
    <p:extLst>
      <p:ext uri="{BB962C8B-B14F-4D97-AF65-F5344CB8AC3E}">
        <p14:creationId xmlns:p14="http://schemas.microsoft.com/office/powerpoint/2010/main" val="172005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8B0A52C-8AEC-46A6-A63B-95584FCDA531}" type="datetimeFigureOut">
              <a:rPr lang="en-IN" smtClean="0"/>
              <a:t>30-10-2024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558300" y="5956137"/>
            <a:ext cx="1052508" cy="365125"/>
          </a:xfrm>
        </p:spPr>
        <p:txBody>
          <a:bodyPr/>
          <a:lstStyle/>
          <a:p>
            <a:fld id="{2318F8AD-FD22-4DB7-8F18-C374C73193BD}" type="slidenum">
              <a:rPr lang="en-IN" smtClean="0"/>
              <a:t>‹#›</a:t>
            </a:fld>
            <a:endParaRPr lang="en-IN"/>
          </a:p>
        </p:txBody>
      </p:sp>
    </p:spTree>
    <p:extLst>
      <p:ext uri="{BB962C8B-B14F-4D97-AF65-F5344CB8AC3E}">
        <p14:creationId xmlns:p14="http://schemas.microsoft.com/office/powerpoint/2010/main" val="59238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8B0A52C-8AEC-46A6-A63B-95584FCDA531}" type="datetimeFigureOut">
              <a:rPr lang="en-IN" smtClean="0"/>
              <a:t>30-10-2024</a:t>
            </a:fld>
            <a:endParaRPr lang="en-IN"/>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318F8AD-FD22-4DB7-8F18-C374C73193BD}" type="slidenum">
              <a:rPr lang="en-IN" smtClean="0"/>
              <a:t>‹#›</a:t>
            </a:fld>
            <a:endParaRPr lang="en-IN"/>
          </a:p>
        </p:txBody>
      </p:sp>
    </p:spTree>
    <p:extLst>
      <p:ext uri="{BB962C8B-B14F-4D97-AF65-F5344CB8AC3E}">
        <p14:creationId xmlns:p14="http://schemas.microsoft.com/office/powerpoint/2010/main" val="162036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8B0A52C-8AEC-46A6-A63B-95584FCDA531}" type="datetimeFigureOut">
              <a:rPr lang="en-IN" smtClean="0"/>
              <a:t>30-10-2024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18F8AD-FD22-4DB7-8F18-C374C73193BD}" type="slidenum">
              <a:rPr lang="en-IN" smtClean="0"/>
              <a:t>‹#›</a:t>
            </a:fld>
            <a:endParaRPr lang="en-IN"/>
          </a:p>
        </p:txBody>
      </p:sp>
    </p:spTree>
    <p:extLst>
      <p:ext uri="{BB962C8B-B14F-4D97-AF65-F5344CB8AC3E}">
        <p14:creationId xmlns:p14="http://schemas.microsoft.com/office/powerpoint/2010/main" val="74694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8B0A52C-8AEC-46A6-A63B-95584FCDA531}" type="datetimeFigureOut">
              <a:rPr lang="en-IN" smtClean="0"/>
              <a:t>30-10-2024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318F8AD-FD22-4DB7-8F18-C374C73193BD}" type="slidenum">
              <a:rPr lang="en-IN" smtClean="0"/>
              <a:t>‹#›</a:t>
            </a:fld>
            <a:endParaRPr lang="en-IN"/>
          </a:p>
        </p:txBody>
      </p:sp>
    </p:spTree>
    <p:extLst>
      <p:ext uri="{BB962C8B-B14F-4D97-AF65-F5344CB8AC3E}">
        <p14:creationId xmlns:p14="http://schemas.microsoft.com/office/powerpoint/2010/main" val="18519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8B0A52C-8AEC-46A6-A63B-95584FCDA531}" type="datetimeFigureOut">
              <a:rPr lang="en-IN" smtClean="0"/>
              <a:t>30-10-2024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18F8AD-FD22-4DB7-8F18-C374C73193BD}" type="slidenum">
              <a:rPr lang="en-IN" smtClean="0"/>
              <a:t>‹#›</a:t>
            </a:fld>
            <a:endParaRPr lang="en-IN"/>
          </a:p>
        </p:txBody>
      </p:sp>
    </p:spTree>
    <p:extLst>
      <p:ext uri="{BB962C8B-B14F-4D97-AF65-F5344CB8AC3E}">
        <p14:creationId xmlns:p14="http://schemas.microsoft.com/office/powerpoint/2010/main" val="244194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A52C-8AEC-46A6-A63B-95584FCDA531}" type="datetimeFigureOut">
              <a:rPr lang="en-IN" smtClean="0"/>
              <a:t>30-10-2024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318F8AD-FD22-4DB7-8F18-C374C73193BD}" type="slidenum">
              <a:rPr lang="en-IN" smtClean="0"/>
              <a:t>‹#›</a:t>
            </a:fld>
            <a:endParaRPr lang="en-IN"/>
          </a:p>
        </p:txBody>
      </p:sp>
    </p:spTree>
    <p:extLst>
      <p:ext uri="{BB962C8B-B14F-4D97-AF65-F5344CB8AC3E}">
        <p14:creationId xmlns:p14="http://schemas.microsoft.com/office/powerpoint/2010/main" val="415846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8B0A52C-8AEC-46A6-A63B-95584FCDA531}" type="datetimeFigureOut">
              <a:rPr lang="en-IN" smtClean="0"/>
              <a:t>30-10-2024</a:t>
            </a:fld>
            <a:endParaRPr lang="en-IN"/>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318F8AD-FD22-4DB7-8F18-C374C73193BD}" type="slidenum">
              <a:rPr lang="en-IN" smtClean="0"/>
              <a:t>‹#›</a:t>
            </a:fld>
            <a:endParaRPr lang="en-IN"/>
          </a:p>
        </p:txBody>
      </p:sp>
    </p:spTree>
    <p:extLst>
      <p:ext uri="{BB962C8B-B14F-4D97-AF65-F5344CB8AC3E}">
        <p14:creationId xmlns:p14="http://schemas.microsoft.com/office/powerpoint/2010/main" val="2255377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8B0A52C-8AEC-46A6-A63B-95584FCDA531}" type="datetimeFigureOut">
              <a:rPr lang="en-IN" smtClean="0"/>
              <a:t>30-10-2024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18F8AD-FD22-4DB7-8F18-C374C73193BD}" type="slidenum">
              <a:rPr lang="en-IN" smtClean="0"/>
              <a:t>‹#›</a:t>
            </a:fld>
            <a:endParaRPr lang="en-IN"/>
          </a:p>
        </p:txBody>
      </p:sp>
    </p:spTree>
    <p:extLst>
      <p:ext uri="{BB962C8B-B14F-4D97-AF65-F5344CB8AC3E}">
        <p14:creationId xmlns:p14="http://schemas.microsoft.com/office/powerpoint/2010/main" val="73986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8B0A52C-8AEC-46A6-A63B-95584FCDA531}" type="datetimeFigureOut">
              <a:rPr lang="en-IN" smtClean="0"/>
              <a:t>30-10-2024</a:t>
            </a:fld>
            <a:endParaRPr lang="en-IN"/>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IN"/>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318F8AD-FD22-4DB7-8F18-C374C73193BD}" type="slidenum">
              <a:rPr lang="en-IN" smtClean="0"/>
              <a:t>‹#›</a:t>
            </a:fld>
            <a:endParaRPr lang="en-IN"/>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3372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06343C-A74A-E36C-E26F-A32545FBD6FD}"/>
              </a:ext>
            </a:extLst>
          </p:cNvPr>
          <p:cNvSpPr>
            <a:spLocks noGrp="1"/>
          </p:cNvSpPr>
          <p:nvPr>
            <p:ph type="subTitle" idx="1"/>
          </p:nvPr>
        </p:nvSpPr>
        <p:spPr>
          <a:xfrm>
            <a:off x="6906226" y="4683690"/>
            <a:ext cx="4406096" cy="1490868"/>
          </a:xfrm>
        </p:spPr>
        <p:txBody>
          <a:bodyPr>
            <a:normAutofit fontScale="92500"/>
          </a:bodyPr>
          <a:lstStyle/>
          <a:p>
            <a:pPr algn="r"/>
            <a:r>
              <a:rPr lang="en-US" sz="2400" dirty="0">
                <a:solidFill>
                  <a:srgbClr val="0DEEF3"/>
                </a:solidFill>
              </a:rPr>
              <a:t>PhD, </a:t>
            </a:r>
            <a:r>
              <a:rPr lang="kk-KZ" sz="2400" dirty="0">
                <a:solidFill>
                  <a:srgbClr val="0DEEF3"/>
                </a:solidFill>
              </a:rPr>
              <a:t>кафедра информационные системы</a:t>
            </a:r>
          </a:p>
          <a:p>
            <a:pPr algn="r"/>
            <a:r>
              <a:rPr lang="kk-KZ" sz="2400" dirty="0">
                <a:solidFill>
                  <a:srgbClr val="FFFF00"/>
                </a:solidFill>
              </a:rPr>
              <a:t>Карюкин В</a:t>
            </a:r>
            <a:r>
              <a:rPr lang="ru-RU" sz="2400" dirty="0">
                <a:solidFill>
                  <a:srgbClr val="FFFF00"/>
                </a:solidFill>
              </a:rPr>
              <a:t>.И.</a:t>
            </a:r>
          </a:p>
        </p:txBody>
      </p:sp>
      <p:sp>
        <p:nvSpPr>
          <p:cNvPr id="5" name="Subtitle 2">
            <a:extLst>
              <a:ext uri="{FF2B5EF4-FFF2-40B4-BE49-F238E27FC236}">
                <a16:creationId xmlns:a16="http://schemas.microsoft.com/office/drawing/2014/main" id="{E638AC1E-1DD1-B021-413B-C88E1CB5B4A0}"/>
              </a:ext>
            </a:extLst>
          </p:cNvPr>
          <p:cNvSpPr txBox="1">
            <a:spLocks/>
          </p:cNvSpPr>
          <p:nvPr/>
        </p:nvSpPr>
        <p:spPr>
          <a:xfrm>
            <a:off x="3001701" y="1800848"/>
            <a:ext cx="6188597" cy="11285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4000" dirty="0"/>
              <a:t>Topic: ER Diagram </a:t>
            </a:r>
          </a:p>
        </p:txBody>
      </p:sp>
    </p:spTree>
    <p:extLst>
      <p:ext uri="{BB962C8B-B14F-4D97-AF65-F5344CB8AC3E}">
        <p14:creationId xmlns:p14="http://schemas.microsoft.com/office/powerpoint/2010/main" val="63756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ED7AD8-A085-F0AB-A510-9C9874BB4779}"/>
              </a:ext>
            </a:extLst>
          </p:cNvPr>
          <p:cNvPicPr>
            <a:picLocks noGrp="1" noChangeAspect="1"/>
          </p:cNvPicPr>
          <p:nvPr>
            <p:ph idx="1"/>
          </p:nvPr>
        </p:nvPicPr>
        <p:blipFill>
          <a:blip r:embed="rId2"/>
          <a:stretch>
            <a:fillRect/>
          </a:stretch>
        </p:blipFill>
        <p:spPr>
          <a:xfrm>
            <a:off x="2424259" y="865899"/>
            <a:ext cx="7343481" cy="5484884"/>
          </a:xfrm>
        </p:spPr>
      </p:pic>
    </p:spTree>
    <p:extLst>
      <p:ext uri="{BB962C8B-B14F-4D97-AF65-F5344CB8AC3E}">
        <p14:creationId xmlns:p14="http://schemas.microsoft.com/office/powerpoint/2010/main" val="428078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7069-9490-BF00-46D1-B4E68F81E503}"/>
              </a:ext>
            </a:extLst>
          </p:cNvPr>
          <p:cNvSpPr>
            <a:spLocks noGrp="1"/>
          </p:cNvSpPr>
          <p:nvPr>
            <p:ph type="title"/>
          </p:nvPr>
        </p:nvSpPr>
        <p:spPr>
          <a:xfrm>
            <a:off x="838200" y="837856"/>
            <a:ext cx="10515600" cy="661242"/>
          </a:xfrm>
        </p:spPr>
        <p:txBody>
          <a:bodyPr>
            <a:normAutofit/>
          </a:bodyPr>
          <a:lstStyle/>
          <a:p>
            <a:pPr algn="ctr"/>
            <a:r>
              <a:rPr lang="en-IN" dirty="0">
                <a:solidFill>
                  <a:srgbClr val="FFC000"/>
                </a:solidFill>
              </a:rPr>
              <a:t>Entity Set</a:t>
            </a:r>
          </a:p>
        </p:txBody>
      </p:sp>
      <p:sp>
        <p:nvSpPr>
          <p:cNvPr id="3" name="Content Placeholder 2">
            <a:extLst>
              <a:ext uri="{FF2B5EF4-FFF2-40B4-BE49-F238E27FC236}">
                <a16:creationId xmlns:a16="http://schemas.microsoft.com/office/drawing/2014/main" id="{EDB8BA25-2FE7-B54A-7F2D-B7DA4EAC2B6E}"/>
              </a:ext>
            </a:extLst>
          </p:cNvPr>
          <p:cNvSpPr>
            <a:spLocks noGrp="1"/>
          </p:cNvSpPr>
          <p:nvPr>
            <p:ph idx="1"/>
          </p:nvPr>
        </p:nvSpPr>
        <p:spPr>
          <a:xfrm>
            <a:off x="574249" y="1499098"/>
            <a:ext cx="10671928" cy="3346279"/>
          </a:xfrm>
        </p:spPr>
        <p:txBody>
          <a:bodyPr/>
          <a:lstStyle/>
          <a:p>
            <a:pPr algn="just"/>
            <a:r>
              <a:rPr lang="en-US" sz="2400" b="0" i="0" dirty="0">
                <a:solidFill>
                  <a:srgbClr val="373A3C"/>
                </a:solidFill>
                <a:effectLst/>
                <a:latin typeface="Times New Roman" panose="02020603050405020304" pitchFamily="18" charset="0"/>
                <a:cs typeface="Times New Roman" panose="02020603050405020304" pitchFamily="18" charset="0"/>
              </a:rPr>
              <a:t>Entity Set is a collection of entities of the same entity type. In the above example of employee entity type, a collection of entities from the employee entity type would form an entity set.</a:t>
            </a:r>
          </a:p>
          <a:p>
            <a:pPr algn="just"/>
            <a:r>
              <a:rPr lang="en-US" sz="2400" b="0" i="0" dirty="0">
                <a:solidFill>
                  <a:srgbClr val="373A3C"/>
                </a:solidFill>
                <a:effectLst/>
                <a:latin typeface="Times New Roman" panose="02020603050405020304" pitchFamily="18" charset="0"/>
                <a:cs typeface="Times New Roman" panose="02020603050405020304" pitchFamily="18" charset="0"/>
              </a:rPr>
              <a:t>In the below figure Student is the entity </a:t>
            </a:r>
            <a:r>
              <a:rPr lang="en-US" sz="2400" b="0" i="0" dirty="0" err="1">
                <a:solidFill>
                  <a:srgbClr val="373A3C"/>
                </a:solidFill>
                <a:effectLst/>
                <a:latin typeface="Times New Roman" panose="02020603050405020304" pitchFamily="18" charset="0"/>
                <a:cs typeface="Times New Roman" panose="02020603050405020304" pitchFamily="18" charset="0"/>
              </a:rPr>
              <a:t>type,and</a:t>
            </a:r>
            <a:r>
              <a:rPr lang="en-US" sz="2400" b="0" i="0" dirty="0">
                <a:solidFill>
                  <a:srgbClr val="373A3C"/>
                </a:solidFill>
                <a:effectLst/>
                <a:latin typeface="Times New Roman" panose="02020603050405020304" pitchFamily="18" charset="0"/>
                <a:cs typeface="Times New Roman" panose="02020603050405020304" pitchFamily="18" charset="0"/>
              </a:rPr>
              <a:t> the entities E1,E2,E3 together forms the entity set.</a:t>
            </a:r>
          </a:p>
          <a:p>
            <a:endParaRPr lang="en-IN" dirty="0"/>
          </a:p>
        </p:txBody>
      </p:sp>
      <p:pic>
        <p:nvPicPr>
          <p:cNvPr id="5" name="Picture 4">
            <a:extLst>
              <a:ext uri="{FF2B5EF4-FFF2-40B4-BE49-F238E27FC236}">
                <a16:creationId xmlns:a16="http://schemas.microsoft.com/office/drawing/2014/main" id="{1950B99D-4C10-67FF-3AF3-160CAAAB7B68}"/>
              </a:ext>
            </a:extLst>
          </p:cNvPr>
          <p:cNvPicPr>
            <a:picLocks noChangeAspect="1"/>
          </p:cNvPicPr>
          <p:nvPr/>
        </p:nvPicPr>
        <p:blipFill>
          <a:blip r:embed="rId2"/>
          <a:stretch>
            <a:fillRect/>
          </a:stretch>
        </p:blipFill>
        <p:spPr>
          <a:xfrm>
            <a:off x="838200" y="4073499"/>
            <a:ext cx="6024514" cy="2570806"/>
          </a:xfrm>
          <a:prstGeom prst="rect">
            <a:avLst/>
          </a:prstGeom>
        </p:spPr>
      </p:pic>
      <p:pic>
        <p:nvPicPr>
          <p:cNvPr id="7" name="Picture 6">
            <a:extLst>
              <a:ext uri="{FF2B5EF4-FFF2-40B4-BE49-F238E27FC236}">
                <a16:creationId xmlns:a16="http://schemas.microsoft.com/office/drawing/2014/main" id="{BBCE7FA4-C50A-89CB-42A3-AFA50D54A631}"/>
              </a:ext>
            </a:extLst>
          </p:cNvPr>
          <p:cNvPicPr>
            <a:picLocks noChangeAspect="1"/>
          </p:cNvPicPr>
          <p:nvPr/>
        </p:nvPicPr>
        <p:blipFill>
          <a:blip r:embed="rId3"/>
          <a:stretch>
            <a:fillRect/>
          </a:stretch>
        </p:blipFill>
        <p:spPr>
          <a:xfrm>
            <a:off x="7801419" y="4056638"/>
            <a:ext cx="1851820" cy="1577477"/>
          </a:xfrm>
          <a:prstGeom prst="rect">
            <a:avLst/>
          </a:prstGeom>
        </p:spPr>
      </p:pic>
    </p:spTree>
    <p:extLst>
      <p:ext uri="{BB962C8B-B14F-4D97-AF65-F5344CB8AC3E}">
        <p14:creationId xmlns:p14="http://schemas.microsoft.com/office/powerpoint/2010/main" val="402746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4290-E34B-C8CD-5800-7FD3BDFD7C0F}"/>
              </a:ext>
            </a:extLst>
          </p:cNvPr>
          <p:cNvSpPr>
            <a:spLocks noGrp="1"/>
          </p:cNvSpPr>
          <p:nvPr>
            <p:ph type="title"/>
          </p:nvPr>
        </p:nvSpPr>
        <p:spPr/>
        <p:txBody>
          <a:bodyPr/>
          <a:lstStyle/>
          <a:p>
            <a:pPr algn="ctr"/>
            <a:r>
              <a:rPr lang="en-IN" dirty="0">
                <a:solidFill>
                  <a:srgbClr val="FFC000"/>
                </a:solidFill>
              </a:rPr>
              <a:t>Attribute</a:t>
            </a:r>
          </a:p>
        </p:txBody>
      </p:sp>
      <p:sp>
        <p:nvSpPr>
          <p:cNvPr id="3" name="Content Placeholder 2">
            <a:extLst>
              <a:ext uri="{FF2B5EF4-FFF2-40B4-BE49-F238E27FC236}">
                <a16:creationId xmlns:a16="http://schemas.microsoft.com/office/drawing/2014/main" id="{4F7F81B8-B4A0-024E-92D7-129916964AB3}"/>
              </a:ext>
            </a:extLst>
          </p:cNvPr>
          <p:cNvSpPr>
            <a:spLocks noGrp="1"/>
          </p:cNvSpPr>
          <p:nvPr>
            <p:ph idx="1"/>
          </p:nvPr>
        </p:nvSpPr>
        <p:spPr/>
        <p:txBody>
          <a:bodyPr>
            <a:normAutofit fontScale="85000" lnSpcReduction="10000"/>
          </a:bodyPr>
          <a:lstStyle/>
          <a:p>
            <a:r>
              <a:rPr lang="en-US" sz="2400" dirty="0">
                <a:latin typeface="Times New Roman" panose="02020603050405020304" pitchFamily="18" charset="0"/>
                <a:cs typeface="Times New Roman" panose="02020603050405020304" pitchFamily="18" charset="0"/>
              </a:rPr>
              <a:t>An attribute describes the property of an entity. An attribute is represented as Oval in an ER diagram. </a:t>
            </a:r>
          </a:p>
          <a:p>
            <a:r>
              <a:rPr lang="en-US" sz="2400" b="1" dirty="0">
                <a:latin typeface="Times New Roman" panose="02020603050405020304" pitchFamily="18" charset="0"/>
                <a:cs typeface="Times New Roman" panose="02020603050405020304" pitchFamily="18" charset="0"/>
              </a:rPr>
              <a:t>There are four types of attributes: </a:t>
            </a:r>
          </a:p>
          <a:p>
            <a:pPr marL="937047" lvl="1" indent="-503789">
              <a:buFont typeface="+mj-lt"/>
              <a:buAutoNum type="alphaLcPeriod"/>
              <a:tabLst>
                <a:tab pos="626237" algn="l"/>
                <a:tab pos="762680" algn="l"/>
              </a:tabLst>
            </a:pPr>
            <a:r>
              <a:rPr lang="en-US" sz="2400" dirty="0"/>
              <a:t>Key attribute</a:t>
            </a:r>
          </a:p>
          <a:p>
            <a:pPr marL="937047" lvl="1" indent="-503789">
              <a:buFont typeface="+mj-lt"/>
              <a:buAutoNum type="alphaLcPeriod"/>
              <a:tabLst>
                <a:tab pos="626237" algn="l"/>
                <a:tab pos="762680" algn="l"/>
              </a:tabLst>
            </a:pPr>
            <a:r>
              <a:rPr lang="en-US" sz="2400" dirty="0"/>
              <a:t>Composite attribute </a:t>
            </a:r>
          </a:p>
          <a:p>
            <a:pPr marL="937047" lvl="1" indent="-503789">
              <a:buFont typeface="+mj-lt"/>
              <a:buAutoNum type="alphaLcPeriod"/>
              <a:tabLst>
                <a:tab pos="626237" algn="l"/>
                <a:tab pos="762680" algn="l"/>
              </a:tabLst>
            </a:pPr>
            <a:r>
              <a:rPr lang="en-US" sz="2400" dirty="0"/>
              <a:t>Multivalued attribute</a:t>
            </a:r>
          </a:p>
          <a:p>
            <a:pPr marL="937047" lvl="1" indent="-503789">
              <a:buFont typeface="+mj-lt"/>
              <a:buAutoNum type="alphaLcPeriod"/>
              <a:tabLst>
                <a:tab pos="626237" algn="l"/>
                <a:tab pos="762680" algn="l"/>
              </a:tabLst>
            </a:pPr>
            <a:r>
              <a:rPr lang="en-US" sz="2400" dirty="0"/>
              <a:t>Single valued attribute</a:t>
            </a:r>
          </a:p>
          <a:p>
            <a:pPr marL="937047" lvl="1" indent="-503789">
              <a:buFont typeface="+mj-lt"/>
              <a:buAutoNum type="alphaLcPeriod"/>
              <a:tabLst>
                <a:tab pos="626237" algn="l"/>
                <a:tab pos="762680" algn="l"/>
              </a:tabLst>
            </a:pPr>
            <a:r>
              <a:rPr lang="en-US" sz="2400" dirty="0"/>
              <a:t>Derived attribute</a:t>
            </a:r>
          </a:p>
          <a:p>
            <a:pPr marL="937047" lvl="1" indent="-503789">
              <a:buFont typeface="+mj-lt"/>
              <a:buAutoNum type="alphaLcPeriod"/>
              <a:tabLst>
                <a:tab pos="626237" algn="l"/>
                <a:tab pos="762680" algn="l"/>
              </a:tabLst>
            </a:pPr>
            <a:r>
              <a:rPr lang="en-US" sz="2400" dirty="0"/>
              <a:t>Null values</a:t>
            </a:r>
          </a:p>
          <a:p>
            <a:pPr marL="937047" lvl="1" indent="-503789">
              <a:buFont typeface="+mj-lt"/>
              <a:buAutoNum type="alphaLcPeriod"/>
              <a:tabLst>
                <a:tab pos="626237" algn="l"/>
                <a:tab pos="762680" algn="l"/>
              </a:tabLst>
            </a:pPr>
            <a:r>
              <a:rPr lang="en-US" sz="2400" dirty="0"/>
              <a:t>Complex</a:t>
            </a:r>
          </a:p>
        </p:txBody>
      </p:sp>
    </p:spTree>
    <p:extLst>
      <p:ext uri="{BB962C8B-B14F-4D97-AF65-F5344CB8AC3E}">
        <p14:creationId xmlns:p14="http://schemas.microsoft.com/office/powerpoint/2010/main" val="172929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2031F-CA9D-A702-8551-915AB652341F}"/>
              </a:ext>
            </a:extLst>
          </p:cNvPr>
          <p:cNvSpPr>
            <a:spLocks noGrp="1"/>
          </p:cNvSpPr>
          <p:nvPr>
            <p:ph idx="1"/>
          </p:nvPr>
        </p:nvSpPr>
        <p:spPr>
          <a:xfrm>
            <a:off x="508412" y="1625642"/>
            <a:ext cx="10483392" cy="2936931"/>
          </a:xfrm>
        </p:spPr>
        <p:txBody>
          <a:bodyPr>
            <a:normAutofit/>
          </a:bodyPr>
          <a:lstStyle/>
          <a:p>
            <a:pPr algn="just"/>
            <a:r>
              <a:rPr lang="en-US" sz="2400" b="1" dirty="0">
                <a:latin typeface="Times New Roman" panose="02020603050405020304" pitchFamily="18" charset="0"/>
                <a:cs typeface="Times New Roman" panose="02020603050405020304" pitchFamily="18" charset="0"/>
              </a:rPr>
              <a:t>1. Key attribute: </a:t>
            </a:r>
            <a:r>
              <a:rPr lang="en-US" sz="2400" dirty="0">
                <a:latin typeface="Times New Roman" panose="02020603050405020304" pitchFamily="18" charset="0"/>
                <a:cs typeface="Times New Roman" panose="02020603050405020304" pitchFamily="18" charset="0"/>
              </a:rPr>
              <a:t>A key attribute can uniquely identify an entity from an entity set. For example, student roll number can uniquely identify a student from a set of students. Key attribute is represented by oval same as other attributes however the text of key attribute is underlined. </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6FCE5FF-104C-167E-195A-63EFC675B876}"/>
              </a:ext>
            </a:extLst>
          </p:cNvPr>
          <p:cNvPicPr>
            <a:picLocks noChangeAspect="1"/>
          </p:cNvPicPr>
          <p:nvPr/>
        </p:nvPicPr>
        <p:blipFill>
          <a:blip r:embed="rId2"/>
          <a:stretch>
            <a:fillRect/>
          </a:stretch>
        </p:blipFill>
        <p:spPr>
          <a:xfrm>
            <a:off x="3138883" y="3888232"/>
            <a:ext cx="6441892" cy="2688251"/>
          </a:xfrm>
          <a:prstGeom prst="rect">
            <a:avLst/>
          </a:prstGeom>
        </p:spPr>
      </p:pic>
    </p:spTree>
    <p:extLst>
      <p:ext uri="{BB962C8B-B14F-4D97-AF65-F5344CB8AC3E}">
        <p14:creationId xmlns:p14="http://schemas.microsoft.com/office/powerpoint/2010/main" val="154336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1BE64-CBDC-3388-328A-587CDA011CD5}"/>
              </a:ext>
            </a:extLst>
          </p:cNvPr>
          <p:cNvSpPr>
            <a:spLocks noGrp="1"/>
          </p:cNvSpPr>
          <p:nvPr>
            <p:ph idx="1"/>
          </p:nvPr>
        </p:nvSpPr>
        <p:spPr>
          <a:xfrm>
            <a:off x="581193" y="2180497"/>
            <a:ext cx="10787534" cy="2297236"/>
          </a:xfrm>
        </p:spPr>
        <p:txBody>
          <a:bodyPr>
            <a:normAutofit/>
          </a:bodyPr>
          <a:lstStyle/>
          <a:p>
            <a:pPr algn="just"/>
            <a:r>
              <a:rPr lang="en-US" sz="2400" b="1" dirty="0">
                <a:latin typeface="Times New Roman" panose="02020603050405020304" pitchFamily="18" charset="0"/>
                <a:cs typeface="Times New Roman" panose="02020603050405020304" pitchFamily="18" charset="0"/>
              </a:rPr>
              <a:t>2. Composite attribute: </a:t>
            </a:r>
            <a:r>
              <a:rPr lang="en-US" sz="2400" dirty="0">
                <a:latin typeface="Times New Roman" panose="02020603050405020304" pitchFamily="18" charset="0"/>
                <a:cs typeface="Times New Roman" panose="02020603050405020304" pitchFamily="18" charset="0"/>
              </a:rPr>
              <a:t>An attribute that is a combination of other attributes is known as composite attribute. For example, In student entity, the student address is a composite attribute as an address is composed of other attributes such as pin code, state, country. </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1B0696D-F8FC-D5D9-6255-3AF27A0B5676}"/>
              </a:ext>
            </a:extLst>
          </p:cNvPr>
          <p:cNvPicPr>
            <a:picLocks noChangeAspect="1"/>
          </p:cNvPicPr>
          <p:nvPr/>
        </p:nvPicPr>
        <p:blipFill>
          <a:blip r:embed="rId2"/>
          <a:stretch>
            <a:fillRect/>
          </a:stretch>
        </p:blipFill>
        <p:spPr>
          <a:xfrm>
            <a:off x="3859336" y="4183369"/>
            <a:ext cx="4473328" cy="1851820"/>
          </a:xfrm>
          <a:prstGeom prst="rect">
            <a:avLst/>
          </a:prstGeom>
        </p:spPr>
      </p:pic>
    </p:spTree>
    <p:extLst>
      <p:ext uri="{BB962C8B-B14F-4D97-AF65-F5344CB8AC3E}">
        <p14:creationId xmlns:p14="http://schemas.microsoft.com/office/powerpoint/2010/main" val="341955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0D829-4949-4081-B693-822476DC122C}"/>
              </a:ext>
            </a:extLst>
          </p:cNvPr>
          <p:cNvSpPr>
            <a:spLocks noGrp="1"/>
          </p:cNvSpPr>
          <p:nvPr>
            <p:ph idx="1"/>
          </p:nvPr>
        </p:nvSpPr>
        <p:spPr>
          <a:xfrm>
            <a:off x="838200" y="335902"/>
            <a:ext cx="10515600" cy="5841061"/>
          </a:xfrm>
        </p:spPr>
        <p:txBody>
          <a:bodyPr>
            <a:normAutofit/>
          </a:bodyPr>
          <a:lstStyle/>
          <a:p>
            <a:pPr algn="just"/>
            <a:r>
              <a:rPr lang="en-US" sz="2400" b="1" dirty="0">
                <a:latin typeface="Times New Roman" panose="02020603050405020304" pitchFamily="18" charset="0"/>
                <a:cs typeface="Times New Roman" panose="02020603050405020304" pitchFamily="18" charset="0"/>
              </a:rPr>
              <a:t>3. Multivalued attribute: </a:t>
            </a:r>
            <a:r>
              <a:rPr lang="en-US" sz="2400" dirty="0">
                <a:latin typeface="Times New Roman" panose="02020603050405020304" pitchFamily="18" charset="0"/>
                <a:cs typeface="Times New Roman" panose="02020603050405020304" pitchFamily="18" charset="0"/>
              </a:rPr>
              <a:t>An attribute that can hold multiple values is known as multivalued attribute. It is represented with double ovals in an ER Diagram. For example – A person can have more than one phone numbers so the phone number attribute is multivalued. </a:t>
            </a:r>
          </a:p>
          <a:p>
            <a:pPr algn="just"/>
            <a:r>
              <a:rPr lang="en-US" sz="2400" b="1" dirty="0">
                <a:latin typeface="Times New Roman" panose="02020603050405020304" pitchFamily="18" charset="0"/>
                <a:cs typeface="Times New Roman" panose="02020603050405020304" pitchFamily="18" charset="0"/>
              </a:rPr>
              <a:t>4. Derived attribute: </a:t>
            </a:r>
            <a:r>
              <a:rPr lang="en-US" sz="2400" dirty="0">
                <a:latin typeface="Times New Roman" panose="02020603050405020304" pitchFamily="18" charset="0"/>
                <a:cs typeface="Times New Roman" panose="02020603050405020304" pitchFamily="18" charset="0"/>
              </a:rPr>
              <a:t>A derived attribute is one whose value is dynamic and derived from another attribute. It is represented by dashed oval in an ER Diagram. For example – Person age is a derived attribute as it changes over time and can be derived from another attribute (Date of birth). </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9CF185C-FAB6-13B4-6D45-5FC5A818A2F1}"/>
              </a:ext>
            </a:extLst>
          </p:cNvPr>
          <p:cNvPicPr>
            <a:picLocks noChangeAspect="1"/>
          </p:cNvPicPr>
          <p:nvPr/>
        </p:nvPicPr>
        <p:blipFill>
          <a:blip r:embed="rId2"/>
          <a:stretch>
            <a:fillRect/>
          </a:stretch>
        </p:blipFill>
        <p:spPr>
          <a:xfrm>
            <a:off x="1985762" y="3589641"/>
            <a:ext cx="8220476" cy="2587322"/>
          </a:xfrm>
          <a:prstGeom prst="rect">
            <a:avLst/>
          </a:prstGeom>
        </p:spPr>
      </p:pic>
    </p:spTree>
    <p:extLst>
      <p:ext uri="{BB962C8B-B14F-4D97-AF65-F5344CB8AC3E}">
        <p14:creationId xmlns:p14="http://schemas.microsoft.com/office/powerpoint/2010/main" val="231417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AA6C5E-CD90-37C9-1651-3A8E2DAE9ADB}"/>
              </a:ext>
            </a:extLst>
          </p:cNvPr>
          <p:cNvSpPr>
            <a:spLocks noGrp="1"/>
          </p:cNvSpPr>
          <p:nvPr>
            <p:ph idx="1"/>
          </p:nvPr>
        </p:nvSpPr>
        <p:spPr>
          <a:xfrm>
            <a:off x="838200" y="522514"/>
            <a:ext cx="10515600" cy="5654449"/>
          </a:xfrm>
        </p:spPr>
        <p:txBody>
          <a:bodyPr/>
          <a:lstStyle/>
          <a:p>
            <a:r>
              <a:rPr lang="en-US" sz="2400" b="1" dirty="0">
                <a:latin typeface="Times New Roman" panose="02020603050405020304" pitchFamily="18" charset="0"/>
                <a:cs typeface="Times New Roman" panose="02020603050405020304" pitchFamily="18" charset="0"/>
              </a:rPr>
              <a:t>Single Valued Attribute</a:t>
            </a:r>
          </a:p>
          <a:p>
            <a:r>
              <a:rPr lang="en-US" dirty="0">
                <a:latin typeface="Times New Roman" panose="02020603050405020304" pitchFamily="18" charset="0"/>
                <a:cs typeface="Times New Roman" panose="02020603050405020304" pitchFamily="18" charset="0"/>
              </a:rPr>
              <a:t>An attribute that can take one value at a time is called single valued attribute.</a:t>
            </a:r>
          </a:p>
          <a:p>
            <a:pPr lvl="1"/>
            <a:r>
              <a:rPr lang="en-US" dirty="0">
                <a:latin typeface="Times New Roman" panose="02020603050405020304" pitchFamily="18" charset="0"/>
                <a:cs typeface="Times New Roman" panose="02020603050405020304" pitchFamily="18" charset="0"/>
              </a:rPr>
              <a:t>example : the Age attribute will have a single value.</a:t>
            </a:r>
          </a:p>
          <a:p>
            <a:endParaRPr lang="en-IN" dirty="0"/>
          </a:p>
        </p:txBody>
      </p:sp>
      <p:pic>
        <p:nvPicPr>
          <p:cNvPr id="5" name="Picture 4">
            <a:extLst>
              <a:ext uri="{FF2B5EF4-FFF2-40B4-BE49-F238E27FC236}">
                <a16:creationId xmlns:a16="http://schemas.microsoft.com/office/drawing/2014/main" id="{840BA38E-DDCC-A0A0-2BD2-AF2F65B04CA5}"/>
              </a:ext>
            </a:extLst>
          </p:cNvPr>
          <p:cNvPicPr>
            <a:picLocks noChangeAspect="1"/>
          </p:cNvPicPr>
          <p:nvPr/>
        </p:nvPicPr>
        <p:blipFill>
          <a:blip r:embed="rId2"/>
          <a:stretch>
            <a:fillRect/>
          </a:stretch>
        </p:blipFill>
        <p:spPr>
          <a:xfrm>
            <a:off x="3458609" y="4204319"/>
            <a:ext cx="4671465" cy="1729890"/>
          </a:xfrm>
          <a:prstGeom prst="rect">
            <a:avLst/>
          </a:prstGeom>
        </p:spPr>
      </p:pic>
    </p:spTree>
    <p:extLst>
      <p:ext uri="{BB962C8B-B14F-4D97-AF65-F5344CB8AC3E}">
        <p14:creationId xmlns:p14="http://schemas.microsoft.com/office/powerpoint/2010/main" val="348566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B350-B220-8CEB-B57E-410C380E4EF0}"/>
              </a:ext>
            </a:extLst>
          </p:cNvPr>
          <p:cNvSpPr>
            <a:spLocks noGrp="1"/>
          </p:cNvSpPr>
          <p:nvPr>
            <p:ph type="title"/>
          </p:nvPr>
        </p:nvSpPr>
        <p:spPr/>
        <p:txBody>
          <a:bodyPr/>
          <a:lstStyle/>
          <a:p>
            <a:pPr algn="ctr"/>
            <a:r>
              <a:rPr lang="en-US" dirty="0">
                <a:solidFill>
                  <a:srgbClr val="FFC000"/>
                </a:solidFill>
              </a:rPr>
              <a:t>Null </a:t>
            </a:r>
            <a:r>
              <a:rPr lang="en-US" dirty="0" err="1">
                <a:solidFill>
                  <a:srgbClr val="FFC000"/>
                </a:solidFill>
              </a:rPr>
              <a:t>ValUed</a:t>
            </a:r>
            <a:endParaRPr lang="en-IN" dirty="0">
              <a:solidFill>
                <a:srgbClr val="FFC000"/>
              </a:solidFill>
            </a:endParaRPr>
          </a:p>
        </p:txBody>
      </p:sp>
      <p:sp>
        <p:nvSpPr>
          <p:cNvPr id="3" name="Content Placeholder 2">
            <a:extLst>
              <a:ext uri="{FF2B5EF4-FFF2-40B4-BE49-F238E27FC236}">
                <a16:creationId xmlns:a16="http://schemas.microsoft.com/office/drawing/2014/main" id="{DD7CA0E2-89D2-3622-B29B-0AF37969A494}"/>
              </a:ext>
            </a:extLst>
          </p:cNvPr>
          <p:cNvSpPr>
            <a:spLocks noGrp="1"/>
          </p:cNvSpPr>
          <p:nvPr>
            <p:ph idx="1"/>
          </p:nvPr>
        </p:nvSpPr>
        <p:spPr>
          <a:xfrm>
            <a:off x="581192" y="2180497"/>
            <a:ext cx="11029616" cy="3145648"/>
          </a:xfrm>
        </p:spPr>
        <p:txBody>
          <a:bodyPr/>
          <a:lstStyle/>
          <a:p>
            <a:r>
              <a:rPr lang="en-US" dirty="0">
                <a:latin typeface="Times New Roman" panose="02020603050405020304" pitchFamily="18" charset="0"/>
                <a:cs typeface="Times New Roman" panose="02020603050405020304" pitchFamily="18" charset="0"/>
              </a:rPr>
              <a:t>an entity a particular attribute may not have any applicable value. For such attribute null value is assigned.</a:t>
            </a:r>
          </a:p>
          <a:p>
            <a:pPr lvl="1"/>
            <a:r>
              <a:rPr lang="en-US" dirty="0">
                <a:latin typeface="Times New Roman" panose="02020603050405020304" pitchFamily="18" charset="0"/>
                <a:cs typeface="Times New Roman" panose="02020603050405020304" pitchFamily="18" charset="0"/>
              </a:rPr>
              <a:t>1. A particular attribute is not applicable at all for the entity.</a:t>
            </a:r>
          </a:p>
          <a:p>
            <a:pPr lvl="2"/>
            <a:r>
              <a:rPr lang="en-US" dirty="0">
                <a:latin typeface="Times New Roman" panose="02020603050405020304" pitchFamily="18" charset="0"/>
                <a:cs typeface="Times New Roman" panose="02020603050405020304" pitchFamily="18" charset="0"/>
              </a:rPr>
              <a:t> For undergraduate students, the attribute degree is not applicable at all.</a:t>
            </a:r>
          </a:p>
          <a:p>
            <a:pPr lvl="1"/>
            <a:r>
              <a:rPr lang="en-US" dirty="0">
                <a:latin typeface="Times New Roman" panose="02020603050405020304" pitchFamily="18" charset="0"/>
                <a:cs typeface="Times New Roman" panose="02020603050405020304" pitchFamily="18" charset="0"/>
              </a:rPr>
              <a:t>The value of the attribute is not known, but it is applicable</a:t>
            </a:r>
          </a:p>
          <a:p>
            <a:pPr lvl="2"/>
            <a:r>
              <a:rPr lang="en-US" dirty="0">
                <a:latin typeface="Times New Roman" panose="02020603050405020304" pitchFamily="18" charset="0"/>
                <a:cs typeface="Times New Roman" panose="02020603050405020304" pitchFamily="18" charset="0"/>
              </a:rPr>
              <a:t>phone No attribute may contain null value in an employee entity set as some employees may not have telephone numbers</a:t>
            </a:r>
          </a:p>
          <a:p>
            <a:endParaRPr lang="en-IN" dirty="0"/>
          </a:p>
        </p:txBody>
      </p:sp>
      <p:pic>
        <p:nvPicPr>
          <p:cNvPr id="5" name="Picture 4">
            <a:extLst>
              <a:ext uri="{FF2B5EF4-FFF2-40B4-BE49-F238E27FC236}">
                <a16:creationId xmlns:a16="http://schemas.microsoft.com/office/drawing/2014/main" id="{DE9F3A27-1AA7-17C2-170D-85BFCB010254}"/>
              </a:ext>
            </a:extLst>
          </p:cNvPr>
          <p:cNvPicPr>
            <a:picLocks noChangeAspect="1"/>
          </p:cNvPicPr>
          <p:nvPr/>
        </p:nvPicPr>
        <p:blipFill>
          <a:blip r:embed="rId2"/>
          <a:stretch>
            <a:fillRect/>
          </a:stretch>
        </p:blipFill>
        <p:spPr>
          <a:xfrm>
            <a:off x="1954262" y="5083854"/>
            <a:ext cx="8137652" cy="852915"/>
          </a:xfrm>
          <a:prstGeom prst="rect">
            <a:avLst/>
          </a:prstGeom>
        </p:spPr>
      </p:pic>
    </p:spTree>
    <p:extLst>
      <p:ext uri="{BB962C8B-B14F-4D97-AF65-F5344CB8AC3E}">
        <p14:creationId xmlns:p14="http://schemas.microsoft.com/office/powerpoint/2010/main" val="167877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7D4A-1962-EF8D-D9A0-1024B4A3132F}"/>
              </a:ext>
            </a:extLst>
          </p:cNvPr>
          <p:cNvSpPr>
            <a:spLocks noGrp="1"/>
          </p:cNvSpPr>
          <p:nvPr>
            <p:ph type="title"/>
          </p:nvPr>
        </p:nvSpPr>
        <p:spPr/>
        <p:txBody>
          <a:bodyPr/>
          <a:lstStyle/>
          <a:p>
            <a:pPr algn="ctr"/>
            <a:r>
              <a:rPr lang="en-US" dirty="0">
                <a:solidFill>
                  <a:srgbClr val="FFC000"/>
                </a:solidFill>
              </a:rPr>
              <a:t>Complex Attribute</a:t>
            </a:r>
            <a:endParaRPr lang="en-IN" dirty="0">
              <a:solidFill>
                <a:srgbClr val="FFC000"/>
              </a:solidFill>
            </a:endParaRPr>
          </a:p>
        </p:txBody>
      </p:sp>
      <p:sp>
        <p:nvSpPr>
          <p:cNvPr id="3" name="Content Placeholder 2">
            <a:extLst>
              <a:ext uri="{FF2B5EF4-FFF2-40B4-BE49-F238E27FC236}">
                <a16:creationId xmlns:a16="http://schemas.microsoft.com/office/drawing/2014/main" id="{283D8258-391D-4263-7183-CEE23F8BBD51}"/>
              </a:ext>
            </a:extLst>
          </p:cNvPr>
          <p:cNvSpPr>
            <a:spLocks noGrp="1"/>
          </p:cNvSpPr>
          <p:nvPr>
            <p:ph idx="1"/>
          </p:nvPr>
        </p:nvSpPr>
        <p:spPr>
          <a:xfrm>
            <a:off x="499621" y="1875934"/>
            <a:ext cx="11111187" cy="3518325"/>
          </a:xfrm>
        </p:spPr>
        <p:txBody>
          <a:bodyPr/>
          <a:lstStyle/>
          <a:p>
            <a:r>
              <a:rPr lang="en-US" dirty="0">
                <a:latin typeface="Times New Roman" panose="02020603050405020304" pitchFamily="18" charset="0"/>
                <a:cs typeface="Times New Roman" panose="02020603050405020304" pitchFamily="18" charset="0"/>
              </a:rPr>
              <a:t>Complex Attribute is a type of attribute formed by nesting composite attributes and multi-valued attributes in arbitrary way.</a:t>
            </a:r>
          </a:p>
          <a:p>
            <a:pPr lvl="2"/>
            <a:r>
              <a:rPr lang="en-US" dirty="0">
                <a:latin typeface="Times New Roman" panose="02020603050405020304" pitchFamily="18" charset="0"/>
                <a:cs typeface="Times New Roman" panose="02020603050405020304" pitchFamily="18" charset="0"/>
              </a:rPr>
              <a:t> A person can have many phone </a:t>
            </a:r>
            <a:r>
              <a:rPr lang="en-US" dirty="0" err="1">
                <a:latin typeface="Times New Roman" panose="02020603050405020304" pitchFamily="18" charset="0"/>
                <a:cs typeface="Times New Roman" panose="02020603050405020304" pitchFamily="18" charset="0"/>
              </a:rPr>
              <a:t>numbers,many</a:t>
            </a:r>
            <a:r>
              <a:rPr lang="en-US" dirty="0">
                <a:latin typeface="Times New Roman" panose="02020603050405020304" pitchFamily="18" charset="0"/>
                <a:cs typeface="Times New Roman" panose="02020603050405020304" pitchFamily="18" charset="0"/>
              </a:rPr>
              <a:t> e-mail </a:t>
            </a:r>
            <a:r>
              <a:rPr lang="en-US" dirty="0" err="1">
                <a:latin typeface="Times New Roman" panose="02020603050405020304" pitchFamily="18" charset="0"/>
                <a:cs typeface="Times New Roman" panose="02020603050405020304" pitchFamily="18" charset="0"/>
              </a:rPr>
              <a:t>addresses,home</a:t>
            </a:r>
            <a:r>
              <a:rPr lang="en-US" dirty="0">
                <a:latin typeface="Times New Roman" panose="02020603050405020304" pitchFamily="18" charset="0"/>
                <a:cs typeface="Times New Roman" panose="02020603050405020304" pitchFamily="18" charset="0"/>
              </a:rPr>
              <a:t> addresses </a:t>
            </a:r>
            <a:r>
              <a:rPr lang="en-US" dirty="0" err="1">
                <a:latin typeface="Times New Roman" panose="02020603050405020304" pitchFamily="18" charset="0"/>
                <a:cs typeface="Times New Roman" panose="02020603050405020304" pitchFamily="18" charset="0"/>
              </a:rPr>
              <a:t>etc.So</a:t>
            </a:r>
            <a:r>
              <a:rPr lang="en-US" dirty="0">
                <a:latin typeface="Times New Roman" panose="02020603050405020304" pitchFamily="18" charset="0"/>
                <a:cs typeface="Times New Roman" panose="02020603050405020304" pitchFamily="18" charset="0"/>
              </a:rPr>
              <a:t> if there is a attribute in the name of 'Contact </a:t>
            </a:r>
            <a:r>
              <a:rPr lang="en-US" dirty="0" err="1">
                <a:latin typeface="Times New Roman" panose="02020603050405020304" pitchFamily="18" charset="0"/>
                <a:cs typeface="Times New Roman" panose="02020603050405020304" pitchFamily="18" charset="0"/>
              </a:rPr>
              <a:t>detail',it</a:t>
            </a:r>
            <a:r>
              <a:rPr lang="en-US" dirty="0">
                <a:latin typeface="Times New Roman" panose="02020603050405020304" pitchFamily="18" charset="0"/>
                <a:cs typeface="Times New Roman" panose="02020603050405020304" pitchFamily="18" charset="0"/>
              </a:rPr>
              <a:t> can be a complex attribute.</a:t>
            </a:r>
          </a:p>
          <a:p>
            <a:endParaRPr lang="en-IN" dirty="0"/>
          </a:p>
        </p:txBody>
      </p:sp>
      <p:pic>
        <p:nvPicPr>
          <p:cNvPr id="5" name="Picture 4">
            <a:extLst>
              <a:ext uri="{FF2B5EF4-FFF2-40B4-BE49-F238E27FC236}">
                <a16:creationId xmlns:a16="http://schemas.microsoft.com/office/drawing/2014/main" id="{2A0A0DD6-A4E9-FF2D-F1EF-2970FC41569D}"/>
              </a:ext>
            </a:extLst>
          </p:cNvPr>
          <p:cNvPicPr>
            <a:picLocks noChangeAspect="1"/>
          </p:cNvPicPr>
          <p:nvPr/>
        </p:nvPicPr>
        <p:blipFill>
          <a:blip r:embed="rId2"/>
          <a:stretch>
            <a:fillRect/>
          </a:stretch>
        </p:blipFill>
        <p:spPr>
          <a:xfrm>
            <a:off x="1250708" y="4557475"/>
            <a:ext cx="7667217" cy="1102551"/>
          </a:xfrm>
          <a:prstGeom prst="rect">
            <a:avLst/>
          </a:prstGeom>
        </p:spPr>
      </p:pic>
    </p:spTree>
    <p:extLst>
      <p:ext uri="{BB962C8B-B14F-4D97-AF65-F5344CB8AC3E}">
        <p14:creationId xmlns:p14="http://schemas.microsoft.com/office/powerpoint/2010/main" val="392518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3BA7-EA3E-EA2C-E4C7-43A2FF21BFCC}"/>
              </a:ext>
            </a:extLst>
          </p:cNvPr>
          <p:cNvSpPr>
            <a:spLocks noGrp="1"/>
          </p:cNvSpPr>
          <p:nvPr>
            <p:ph type="title"/>
          </p:nvPr>
        </p:nvSpPr>
        <p:spPr>
          <a:xfrm>
            <a:off x="725078" y="681037"/>
            <a:ext cx="10515600" cy="810532"/>
          </a:xfrm>
        </p:spPr>
        <p:txBody>
          <a:bodyPr/>
          <a:lstStyle/>
          <a:p>
            <a:pPr algn="ctr"/>
            <a:r>
              <a:rPr lang="en-IN" dirty="0">
                <a:solidFill>
                  <a:srgbClr val="FFC000"/>
                </a:solidFill>
              </a:rPr>
              <a:t>ER Model Introduction </a:t>
            </a:r>
          </a:p>
        </p:txBody>
      </p:sp>
      <p:sp>
        <p:nvSpPr>
          <p:cNvPr id="3" name="Content Placeholder 2">
            <a:extLst>
              <a:ext uri="{FF2B5EF4-FFF2-40B4-BE49-F238E27FC236}">
                <a16:creationId xmlns:a16="http://schemas.microsoft.com/office/drawing/2014/main" id="{272E820E-5E5E-3C27-451E-63027B485B98}"/>
              </a:ext>
            </a:extLst>
          </p:cNvPr>
          <p:cNvSpPr>
            <a:spLocks noGrp="1"/>
          </p:cNvSpPr>
          <p:nvPr>
            <p:ph idx="1"/>
          </p:nvPr>
        </p:nvSpPr>
        <p:spPr>
          <a:xfrm>
            <a:off x="499621" y="2055043"/>
            <a:ext cx="10854179" cy="4121920"/>
          </a:xfrm>
        </p:spPr>
        <p:txBody>
          <a:bodyPr>
            <a:normAutofit fontScale="85000" lnSpcReduction="10000"/>
          </a:bodyPr>
          <a:lstStyle/>
          <a:p>
            <a:pPr algn="just"/>
            <a:r>
              <a:rPr lang="en-US" sz="1800" b="1" dirty="0">
                <a:latin typeface="Times New Roman" panose="02020603050405020304" pitchFamily="18" charset="0"/>
                <a:cs typeface="Times New Roman" panose="02020603050405020304" pitchFamily="18" charset="0"/>
              </a:rPr>
              <a:t>Entity Relationship Diagram – ER Diagram in DBMS </a:t>
            </a:r>
          </a:p>
          <a:p>
            <a:pPr algn="just"/>
            <a:r>
              <a:rPr lang="en-US" sz="1800" dirty="0">
                <a:latin typeface="Times New Roman" panose="02020603050405020304" pitchFamily="18" charset="0"/>
                <a:cs typeface="Times New Roman" panose="02020603050405020304" pitchFamily="18" charset="0"/>
              </a:rPr>
              <a:t>An Entity–relationship model (ER model) describes the structure of a database with the help of a diagram, which is known as Entity Relationship Diagram (ER Diagram). An ER model is a design or blueprint of a database that can later be implemented as a database. The main components of E-R model are: entity set and relationship set. </a:t>
            </a:r>
          </a:p>
          <a:p>
            <a:pPr algn="just"/>
            <a:r>
              <a:rPr lang="en-US" sz="1800" b="1" dirty="0">
                <a:latin typeface="Times New Roman" panose="02020603050405020304" pitchFamily="18" charset="0"/>
                <a:cs typeface="Times New Roman" panose="02020603050405020304" pitchFamily="18" charset="0"/>
              </a:rPr>
              <a:t>What is an Entity Relationship Diagram (ER Diagram)? </a:t>
            </a:r>
          </a:p>
          <a:p>
            <a:pPr algn="just"/>
            <a:r>
              <a:rPr lang="en-US" sz="1800" dirty="0">
                <a:latin typeface="Times New Roman" panose="02020603050405020304" pitchFamily="18" charset="0"/>
                <a:cs typeface="Times New Roman" panose="02020603050405020304" pitchFamily="18" charset="0"/>
              </a:rPr>
              <a:t>An ER diagram shows the relationship among entity sets. An entity set is a group of similar entities and these entities can have attributes. In terms of DBMS, an entity is a table or attribute of a table in database, so by showing relationship among tables and their attributes, ER diagram shows the complete logical structure of a database. </a:t>
            </a:r>
          </a:p>
          <a:p>
            <a:pPr algn="just"/>
            <a:r>
              <a:rPr lang="en-US" sz="1800" b="1" dirty="0">
                <a:latin typeface="Times New Roman" panose="02020603050405020304" pitchFamily="18" charset="0"/>
                <a:cs typeface="Times New Roman" panose="02020603050405020304" pitchFamily="18" charset="0"/>
              </a:rPr>
              <a:t>Facts about ER Diagram Model: </a:t>
            </a:r>
          </a:p>
          <a:p>
            <a:pPr algn="just"/>
            <a:r>
              <a:rPr lang="en-US" sz="1800" dirty="0">
                <a:latin typeface="Times New Roman" panose="02020603050405020304" pitchFamily="18" charset="0"/>
                <a:cs typeface="Times New Roman" panose="02020603050405020304" pitchFamily="18" charset="0"/>
              </a:rPr>
              <a:t>ER model allows you to draw Database Design </a:t>
            </a:r>
          </a:p>
          <a:p>
            <a:pPr algn="just"/>
            <a:r>
              <a:rPr lang="en-US" sz="1800" dirty="0">
                <a:latin typeface="Times New Roman" panose="02020603050405020304" pitchFamily="18" charset="0"/>
                <a:cs typeface="Times New Roman" panose="02020603050405020304" pitchFamily="18" charset="0"/>
              </a:rPr>
              <a:t>It is an easy to use graphical tool for modeling data </a:t>
            </a:r>
          </a:p>
          <a:p>
            <a:pPr algn="just"/>
            <a:r>
              <a:rPr lang="en-US" sz="1800" dirty="0">
                <a:latin typeface="Times New Roman" panose="02020603050405020304" pitchFamily="18" charset="0"/>
                <a:cs typeface="Times New Roman" panose="02020603050405020304" pitchFamily="18" charset="0"/>
              </a:rPr>
              <a:t>Widely used in Database Design </a:t>
            </a:r>
          </a:p>
          <a:p>
            <a:pPr algn="just"/>
            <a:r>
              <a:rPr lang="en-US" sz="1800" dirty="0">
                <a:latin typeface="Times New Roman" panose="02020603050405020304" pitchFamily="18" charset="0"/>
                <a:cs typeface="Times New Roman" panose="02020603050405020304" pitchFamily="18" charset="0"/>
              </a:rPr>
              <a:t>It is a GUI representation of the logical structure of a Database </a:t>
            </a:r>
          </a:p>
          <a:p>
            <a:pPr algn="just"/>
            <a:r>
              <a:rPr lang="en-US" sz="1800" dirty="0">
                <a:latin typeface="Times New Roman" panose="02020603050405020304" pitchFamily="18" charset="0"/>
                <a:cs typeface="Times New Roman" panose="02020603050405020304" pitchFamily="18" charset="0"/>
              </a:rPr>
              <a:t>It helps you to identify the entities which exist in a system and the relationships between those entities</a:t>
            </a:r>
            <a:endParaRPr lang="en-IN" dirty="0">
              <a:solidFill>
                <a:srgbClr val="373A3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29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72573-4E49-AD7A-857E-095E2B02627D}"/>
              </a:ext>
            </a:extLst>
          </p:cNvPr>
          <p:cNvSpPr>
            <a:spLocks noGrp="1"/>
          </p:cNvSpPr>
          <p:nvPr>
            <p:ph idx="1"/>
          </p:nvPr>
        </p:nvSpPr>
        <p:spPr>
          <a:xfrm>
            <a:off x="527901" y="1923068"/>
            <a:ext cx="10825899" cy="4253895"/>
          </a:xfrm>
        </p:spPr>
        <p:txBody>
          <a:bodyPr>
            <a:normAutofit fontScale="92500" lnSpcReduction="10000"/>
          </a:bodyPr>
          <a:lstStyle/>
          <a:p>
            <a:pPr algn="just"/>
            <a:r>
              <a:rPr lang="en-US" sz="2400" b="1" u="sng" dirty="0">
                <a:latin typeface="Times New Roman" panose="02020603050405020304" pitchFamily="18" charset="0"/>
                <a:cs typeface="Times New Roman" panose="02020603050405020304" pitchFamily="18" charset="0"/>
              </a:rPr>
              <a:t>Why use ER Diagrams? </a:t>
            </a:r>
          </a:p>
          <a:p>
            <a:pPr algn="just"/>
            <a:r>
              <a:rPr lang="en-US" sz="2400" u="sng" dirty="0">
                <a:latin typeface="Times New Roman" panose="02020603050405020304" pitchFamily="18" charset="0"/>
                <a:cs typeface="Times New Roman" panose="02020603050405020304" pitchFamily="18" charset="0"/>
              </a:rPr>
              <a:t>Here, are prime reasons for using the ER Diagram :</a:t>
            </a:r>
          </a:p>
          <a:p>
            <a:pPr algn="just"/>
            <a:r>
              <a:rPr lang="en-US" sz="2400" dirty="0">
                <a:latin typeface="Times New Roman" panose="02020603050405020304" pitchFamily="18" charset="0"/>
                <a:cs typeface="Times New Roman" panose="02020603050405020304" pitchFamily="18" charset="0"/>
              </a:rPr>
              <a:t>Helps you to define terms related to entity relationship modeling </a:t>
            </a:r>
          </a:p>
          <a:p>
            <a:pPr algn="just"/>
            <a:r>
              <a:rPr lang="en-US" sz="2400" dirty="0">
                <a:latin typeface="Times New Roman" panose="02020603050405020304" pitchFamily="18" charset="0"/>
                <a:cs typeface="Times New Roman" panose="02020603050405020304" pitchFamily="18" charset="0"/>
              </a:rPr>
              <a:t>Provide a preview of how all your tables should connect, what fields are going to be on each table </a:t>
            </a:r>
          </a:p>
          <a:p>
            <a:pPr algn="just"/>
            <a:r>
              <a:rPr lang="en-US" sz="2400" dirty="0">
                <a:latin typeface="Times New Roman" panose="02020603050405020304" pitchFamily="18" charset="0"/>
                <a:cs typeface="Times New Roman" panose="02020603050405020304" pitchFamily="18" charset="0"/>
              </a:rPr>
              <a:t>Helps to describe entities, attributes, relationships </a:t>
            </a:r>
          </a:p>
          <a:p>
            <a:pPr algn="just"/>
            <a:r>
              <a:rPr lang="en-US" sz="2400" dirty="0">
                <a:latin typeface="Times New Roman" panose="02020603050405020304" pitchFamily="18" charset="0"/>
                <a:cs typeface="Times New Roman" panose="02020603050405020304" pitchFamily="18" charset="0"/>
              </a:rPr>
              <a:t>ER diagrams are translatable into relational tables which allows you to build databases quickly </a:t>
            </a:r>
          </a:p>
          <a:p>
            <a:pPr algn="just"/>
            <a:r>
              <a:rPr lang="en-US" sz="2400" dirty="0">
                <a:latin typeface="Times New Roman" panose="02020603050405020304" pitchFamily="18" charset="0"/>
                <a:cs typeface="Times New Roman" panose="02020603050405020304" pitchFamily="18" charset="0"/>
              </a:rPr>
              <a:t>ER diagrams can be used by database designers as a blueprint for implementing data in specific software applications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56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ECBC2-9381-404E-BEC1-B486F3C4516D}"/>
              </a:ext>
            </a:extLst>
          </p:cNvPr>
          <p:cNvSpPr>
            <a:spLocks noGrp="1"/>
          </p:cNvSpPr>
          <p:nvPr>
            <p:ph idx="1"/>
          </p:nvPr>
        </p:nvSpPr>
        <p:spPr>
          <a:xfrm>
            <a:off x="490194" y="1668544"/>
            <a:ext cx="11001080" cy="2752627"/>
          </a:xfrm>
        </p:spPr>
        <p:txBody>
          <a:bodyPr>
            <a:normAutofit/>
          </a:bodyPr>
          <a:lstStyle/>
          <a:p>
            <a:pPr algn="just"/>
            <a:r>
              <a:rPr lang="en-US" sz="2400" b="1" u="sng" dirty="0">
                <a:latin typeface="Times New Roman" panose="02020603050405020304" pitchFamily="18" charset="0"/>
                <a:cs typeface="Times New Roman" panose="02020603050405020304" pitchFamily="18" charset="0"/>
              </a:rPr>
              <a:t>A simple ER Diagram: </a:t>
            </a:r>
          </a:p>
          <a:p>
            <a:pPr algn="just"/>
            <a:r>
              <a:rPr lang="en-US" sz="2400" dirty="0">
                <a:latin typeface="Times New Roman" panose="02020603050405020304" pitchFamily="18" charset="0"/>
                <a:cs typeface="Times New Roman" panose="02020603050405020304" pitchFamily="18" charset="0"/>
              </a:rPr>
              <a:t>In the following diagram we have two entities Student and College and their relationship. The relationship between Student and College is many to one as a college can have many students however a student cannot study in multiple colleges at the same time. Student entity has attributes such as </a:t>
            </a:r>
            <a:r>
              <a:rPr lang="en-US" sz="2400" dirty="0" err="1">
                <a:latin typeface="Times New Roman" panose="02020603050405020304" pitchFamily="18" charset="0"/>
                <a:cs typeface="Times New Roman" panose="02020603050405020304" pitchFamily="18" charset="0"/>
              </a:rPr>
              <a:t>Stu_Id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Stu_Name</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Stu_Addr</a:t>
            </a:r>
            <a:r>
              <a:rPr lang="en-US" sz="2400" dirty="0">
                <a:latin typeface="Times New Roman" panose="02020603050405020304" pitchFamily="18" charset="0"/>
                <a:cs typeface="Times New Roman" panose="02020603050405020304" pitchFamily="18" charset="0"/>
              </a:rPr>
              <a:t> and College entity has attributes such as </a:t>
            </a:r>
            <a:r>
              <a:rPr lang="en-US" sz="2400" dirty="0" err="1">
                <a:latin typeface="Times New Roman" panose="02020603050405020304" pitchFamily="18" charset="0"/>
                <a:cs typeface="Times New Roman" panose="02020603050405020304" pitchFamily="18" charset="0"/>
              </a:rPr>
              <a:t>Col_ID</a:t>
            </a:r>
            <a:r>
              <a:rPr lang="en-US" sz="2400" dirty="0">
                <a:latin typeface="Times New Roman" panose="02020603050405020304" pitchFamily="18" charset="0"/>
                <a:cs typeface="Times New Roman" panose="02020603050405020304" pitchFamily="18" charset="0"/>
              </a:rPr>
              <a:t> &amp; </a:t>
            </a:r>
            <a:r>
              <a:rPr lang="en-US" sz="2400" dirty="0" err="1">
                <a:latin typeface="Times New Roman" panose="02020603050405020304" pitchFamily="18" charset="0"/>
                <a:cs typeface="Times New Roman" panose="02020603050405020304" pitchFamily="18" charset="0"/>
              </a:rPr>
              <a:t>Col_Name</a:t>
            </a: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FABA424-D894-C09E-08A4-A45EAEE67F07}"/>
              </a:ext>
            </a:extLst>
          </p:cNvPr>
          <p:cNvPicPr>
            <a:picLocks noChangeAspect="1"/>
          </p:cNvPicPr>
          <p:nvPr/>
        </p:nvPicPr>
        <p:blipFill>
          <a:blip r:embed="rId2"/>
          <a:stretch>
            <a:fillRect/>
          </a:stretch>
        </p:blipFill>
        <p:spPr>
          <a:xfrm>
            <a:off x="725864" y="4534292"/>
            <a:ext cx="4415348" cy="1885361"/>
          </a:xfrm>
          <a:prstGeom prst="rect">
            <a:avLst/>
          </a:prstGeom>
        </p:spPr>
      </p:pic>
      <p:sp>
        <p:nvSpPr>
          <p:cNvPr id="6" name="Rectangle: Rounded Corners 5">
            <a:extLst>
              <a:ext uri="{FF2B5EF4-FFF2-40B4-BE49-F238E27FC236}">
                <a16:creationId xmlns:a16="http://schemas.microsoft.com/office/drawing/2014/main" id="{7252F4EC-E590-7759-AF0C-AFEDF28018EF}"/>
              </a:ext>
            </a:extLst>
          </p:cNvPr>
          <p:cNvSpPr/>
          <p:nvPr/>
        </p:nvSpPr>
        <p:spPr>
          <a:xfrm>
            <a:off x="5250730" y="4421171"/>
            <a:ext cx="6664749" cy="22388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t>Rectangle: Represents Entity sets. </a:t>
            </a:r>
          </a:p>
          <a:p>
            <a:pPr algn="just"/>
            <a:r>
              <a:rPr lang="en-US" dirty="0"/>
              <a:t>Ellipses: Attributes </a:t>
            </a:r>
          </a:p>
          <a:p>
            <a:pPr algn="just"/>
            <a:r>
              <a:rPr lang="en-US" dirty="0"/>
              <a:t>Diamonds: Relationship Set </a:t>
            </a:r>
          </a:p>
          <a:p>
            <a:pPr algn="just"/>
            <a:r>
              <a:rPr lang="en-US" dirty="0"/>
              <a:t>Lines: They link attributes to Entity Sets and Entity sets to Relationship Set </a:t>
            </a:r>
          </a:p>
          <a:p>
            <a:pPr algn="just"/>
            <a:r>
              <a:rPr lang="en-US" dirty="0"/>
              <a:t>Double Ellipses: Multivalued Attributes </a:t>
            </a:r>
          </a:p>
          <a:p>
            <a:pPr algn="just"/>
            <a:r>
              <a:rPr lang="en-US" dirty="0"/>
              <a:t>Dashed Ellipses: Derived Attributes </a:t>
            </a:r>
          </a:p>
          <a:p>
            <a:pPr algn="just"/>
            <a:r>
              <a:rPr lang="en-US" dirty="0"/>
              <a:t>Double Rectangles: Weak Entity Sets </a:t>
            </a:r>
          </a:p>
          <a:p>
            <a:pPr algn="just"/>
            <a:r>
              <a:rPr lang="en-US" dirty="0"/>
              <a:t>Double Lines: Total participation of an entity in a relationship set </a:t>
            </a:r>
            <a:endParaRPr lang="en-IN" dirty="0"/>
          </a:p>
        </p:txBody>
      </p:sp>
    </p:spTree>
    <p:extLst>
      <p:ext uri="{BB962C8B-B14F-4D97-AF65-F5344CB8AC3E}">
        <p14:creationId xmlns:p14="http://schemas.microsoft.com/office/powerpoint/2010/main" val="166886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ee the source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4152" y="1885361"/>
            <a:ext cx="4368801" cy="4579384"/>
          </a:xfrm>
          <a:prstGeom prst="rect">
            <a:avLst/>
          </a:prstGeom>
          <a:solidFill>
            <a:srgbClr val="FF0000"/>
          </a:solidFill>
          <a:ln>
            <a:solidFill>
              <a:srgbClr val="FF0000"/>
            </a:solidFill>
          </a:ln>
        </p:spPr>
      </p:pic>
      <p:sp>
        <p:nvSpPr>
          <p:cNvPr id="4" name="Date Placeholder 3"/>
          <p:cNvSpPr>
            <a:spLocks noGrp="1"/>
          </p:cNvSpPr>
          <p:nvPr>
            <p:ph type="dt" sz="half" idx="10"/>
          </p:nvPr>
        </p:nvSpPr>
        <p:spPr/>
        <p:txBody>
          <a:bodyPr/>
          <a:lstStyle/>
          <a:p>
            <a:fld id="{ABD06470-BF2E-4835-816D-1708998972FE}" type="datetime1">
              <a:rPr lang="en-US" smtClean="0"/>
              <a:t>10/30/2024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9" name="Picture 8"/>
          <p:cNvPicPr>
            <a:picLocks noChangeAspect="1"/>
          </p:cNvPicPr>
          <p:nvPr/>
        </p:nvPicPr>
        <p:blipFill>
          <a:blip r:embed="rId3"/>
          <a:stretch>
            <a:fillRect/>
          </a:stretch>
        </p:blipFill>
        <p:spPr>
          <a:xfrm>
            <a:off x="581192" y="1885361"/>
            <a:ext cx="6273478" cy="4628252"/>
          </a:xfrm>
          <a:prstGeom prst="rect">
            <a:avLst/>
          </a:prstGeom>
          <a:ln>
            <a:solidFill>
              <a:schemeClr val="tx1"/>
            </a:solidFill>
          </a:ln>
        </p:spPr>
      </p:pic>
      <p:sp>
        <p:nvSpPr>
          <p:cNvPr id="2" name="Rectangle: Rounded Corners 1">
            <a:extLst>
              <a:ext uri="{FF2B5EF4-FFF2-40B4-BE49-F238E27FC236}">
                <a16:creationId xmlns:a16="http://schemas.microsoft.com/office/drawing/2014/main" id="{AC7763F9-5A59-164B-E87C-BC1F11B731AE}"/>
              </a:ext>
            </a:extLst>
          </p:cNvPr>
          <p:cNvSpPr/>
          <p:nvPr/>
        </p:nvSpPr>
        <p:spPr>
          <a:xfrm>
            <a:off x="2959261" y="862389"/>
            <a:ext cx="6273478" cy="6505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Notations for ER Diagram</a:t>
            </a:r>
          </a:p>
        </p:txBody>
      </p:sp>
    </p:spTree>
    <p:extLst>
      <p:ext uri="{BB962C8B-B14F-4D97-AF65-F5344CB8AC3E}">
        <p14:creationId xmlns:p14="http://schemas.microsoft.com/office/powerpoint/2010/main" val="63886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1866-1D8D-BD7D-0722-79FFA8D82548}"/>
              </a:ext>
            </a:extLst>
          </p:cNvPr>
          <p:cNvSpPr>
            <a:spLocks noGrp="1"/>
          </p:cNvSpPr>
          <p:nvPr>
            <p:ph type="title"/>
          </p:nvPr>
        </p:nvSpPr>
        <p:spPr>
          <a:xfrm>
            <a:off x="581192" y="702156"/>
            <a:ext cx="11029616" cy="796706"/>
          </a:xfrm>
        </p:spPr>
        <p:txBody>
          <a:bodyPr/>
          <a:lstStyle/>
          <a:p>
            <a:pPr algn="ctr"/>
            <a:r>
              <a:rPr lang="en-IN" dirty="0">
                <a:solidFill>
                  <a:srgbClr val="FFC000"/>
                </a:solidFill>
              </a:rPr>
              <a:t>Component of ER Diagram</a:t>
            </a:r>
          </a:p>
        </p:txBody>
      </p:sp>
      <p:pic>
        <p:nvPicPr>
          <p:cNvPr id="6" name="Picture 5">
            <a:extLst>
              <a:ext uri="{FF2B5EF4-FFF2-40B4-BE49-F238E27FC236}">
                <a16:creationId xmlns:a16="http://schemas.microsoft.com/office/drawing/2014/main" id="{1A837550-2564-E633-D4C6-8DDA098AE80F}"/>
              </a:ext>
            </a:extLst>
          </p:cNvPr>
          <p:cNvPicPr>
            <a:picLocks noChangeAspect="1"/>
          </p:cNvPicPr>
          <p:nvPr/>
        </p:nvPicPr>
        <p:blipFill>
          <a:blip r:embed="rId2"/>
          <a:stretch>
            <a:fillRect/>
          </a:stretch>
        </p:blipFill>
        <p:spPr>
          <a:xfrm>
            <a:off x="1342602" y="1951348"/>
            <a:ext cx="4833850" cy="4362417"/>
          </a:xfrm>
          <a:prstGeom prst="rect">
            <a:avLst/>
          </a:prstGeom>
        </p:spPr>
      </p:pic>
      <p:sp>
        <p:nvSpPr>
          <p:cNvPr id="7" name="Rectangle: Rounded Corners 6">
            <a:extLst>
              <a:ext uri="{FF2B5EF4-FFF2-40B4-BE49-F238E27FC236}">
                <a16:creationId xmlns:a16="http://schemas.microsoft.com/office/drawing/2014/main" id="{4D6A0802-09C9-35B0-47E3-D7768AAE990B}"/>
              </a:ext>
            </a:extLst>
          </p:cNvPr>
          <p:cNvSpPr/>
          <p:nvPr/>
        </p:nvSpPr>
        <p:spPr>
          <a:xfrm>
            <a:off x="7387056" y="2099388"/>
            <a:ext cx="3806889" cy="26592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latin typeface="Times New Roman" panose="02020603050405020304" pitchFamily="18" charset="0"/>
                <a:cs typeface="Times New Roman" panose="02020603050405020304" pitchFamily="18" charset="0"/>
              </a:rPr>
              <a:t>As shown in the above diagram, an ER diagram has three main components: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Entity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2. Attribute </a:t>
            </a:r>
          </a:p>
          <a:p>
            <a:pPr marL="457200" indent="-457200" algn="just">
              <a:buAutoNum type="arabicPeriod"/>
            </a:pPr>
            <a:r>
              <a:rPr lang="en-US" sz="2000" dirty="0">
                <a:latin typeface="Times New Roman" panose="02020603050405020304" pitchFamily="18" charset="0"/>
                <a:cs typeface="Times New Roman" panose="02020603050405020304" pitchFamily="18" charset="0"/>
              </a:rPr>
              <a:t>3. Relationship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35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1733-D01F-B802-1412-B620CD4D8208}"/>
              </a:ext>
            </a:extLst>
          </p:cNvPr>
          <p:cNvSpPr>
            <a:spLocks noGrp="1"/>
          </p:cNvSpPr>
          <p:nvPr>
            <p:ph type="title"/>
          </p:nvPr>
        </p:nvSpPr>
        <p:spPr>
          <a:xfrm>
            <a:off x="581192" y="702156"/>
            <a:ext cx="11029616" cy="853267"/>
          </a:xfrm>
        </p:spPr>
        <p:txBody>
          <a:bodyPr/>
          <a:lstStyle/>
          <a:p>
            <a:pPr algn="ctr"/>
            <a:r>
              <a:rPr lang="en-IN" dirty="0">
                <a:solidFill>
                  <a:srgbClr val="FFC000"/>
                </a:solidFill>
              </a:rPr>
              <a:t>Entity</a:t>
            </a:r>
          </a:p>
        </p:txBody>
      </p:sp>
      <p:sp>
        <p:nvSpPr>
          <p:cNvPr id="3" name="Content Placeholder 2">
            <a:extLst>
              <a:ext uri="{FF2B5EF4-FFF2-40B4-BE49-F238E27FC236}">
                <a16:creationId xmlns:a16="http://schemas.microsoft.com/office/drawing/2014/main" id="{9B472BCF-7117-7E79-D639-801621DDB5F0}"/>
              </a:ext>
            </a:extLst>
          </p:cNvPr>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An entity is an object or component of data. An entity is represented as rectangle in an ER diagram. For example: In the following ER diagram we have two entities Student and College and these two entities have many to one relationship as many students study in a single college. </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AA804BE-1498-A57A-457C-91771495E6D4}"/>
              </a:ext>
            </a:extLst>
          </p:cNvPr>
          <p:cNvPicPr>
            <a:picLocks noChangeAspect="1"/>
          </p:cNvPicPr>
          <p:nvPr/>
        </p:nvPicPr>
        <p:blipFill>
          <a:blip r:embed="rId2"/>
          <a:stretch>
            <a:fillRect/>
          </a:stretch>
        </p:blipFill>
        <p:spPr>
          <a:xfrm>
            <a:off x="3026178" y="4707254"/>
            <a:ext cx="4740051" cy="914479"/>
          </a:xfrm>
          <a:prstGeom prst="rect">
            <a:avLst/>
          </a:prstGeom>
        </p:spPr>
      </p:pic>
    </p:spTree>
    <p:extLst>
      <p:ext uri="{BB962C8B-B14F-4D97-AF65-F5344CB8AC3E}">
        <p14:creationId xmlns:p14="http://schemas.microsoft.com/office/powerpoint/2010/main" val="323072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CD05A-6CC9-ADF8-B972-696BB67BB622}"/>
              </a:ext>
            </a:extLst>
          </p:cNvPr>
          <p:cNvSpPr>
            <a:spLocks noGrp="1"/>
          </p:cNvSpPr>
          <p:nvPr>
            <p:ph idx="1"/>
          </p:nvPr>
        </p:nvSpPr>
        <p:spPr>
          <a:xfrm>
            <a:off x="838200" y="970384"/>
            <a:ext cx="10515600" cy="5206579"/>
          </a:xfrm>
        </p:spPr>
        <p:txBody>
          <a:bodyPr/>
          <a:lstStyle/>
          <a:p>
            <a:pPr algn="l"/>
            <a:r>
              <a:rPr lang="en-US" sz="2400" b="1" i="0" dirty="0">
                <a:solidFill>
                  <a:srgbClr val="373A3C"/>
                </a:solidFill>
                <a:effectLst/>
                <a:latin typeface="Times New Roman" panose="02020603050405020304" pitchFamily="18" charset="0"/>
                <a:cs typeface="Times New Roman" panose="02020603050405020304" pitchFamily="18" charset="0"/>
              </a:rPr>
              <a:t>Strong Entity</a:t>
            </a:r>
            <a:endParaRPr lang="en-US" sz="2400" b="0" i="0" dirty="0">
              <a:solidFill>
                <a:srgbClr val="373A3C"/>
              </a:solidFill>
              <a:effectLst/>
              <a:latin typeface="Times New Roman" panose="02020603050405020304" pitchFamily="18" charset="0"/>
              <a:cs typeface="Times New Roman" panose="02020603050405020304" pitchFamily="18" charset="0"/>
            </a:endParaRPr>
          </a:p>
          <a:p>
            <a:pPr algn="just"/>
            <a:r>
              <a:rPr lang="en-US" sz="2400" b="0" i="0" dirty="0">
                <a:solidFill>
                  <a:srgbClr val="373A3C"/>
                </a:solidFill>
                <a:effectLst/>
                <a:latin typeface="Times New Roman" panose="02020603050405020304" pitchFamily="18" charset="0"/>
                <a:cs typeface="Times New Roman" panose="02020603050405020304" pitchFamily="18" charset="0"/>
              </a:rPr>
              <a:t>The strong entity has a primary key. Weak entities are dependent on strong entity. Its existence is not dependent on any other entity. Strong Entity is represented by a single rectangle.</a:t>
            </a:r>
          </a:p>
          <a:p>
            <a:endParaRPr lang="en-IN" dirty="0"/>
          </a:p>
        </p:txBody>
      </p:sp>
      <p:pic>
        <p:nvPicPr>
          <p:cNvPr id="6" name="Picture 5">
            <a:extLst>
              <a:ext uri="{FF2B5EF4-FFF2-40B4-BE49-F238E27FC236}">
                <a16:creationId xmlns:a16="http://schemas.microsoft.com/office/drawing/2014/main" id="{4392DF4E-AEBD-91A2-437E-CF08288BA100}"/>
              </a:ext>
            </a:extLst>
          </p:cNvPr>
          <p:cNvPicPr>
            <a:picLocks noChangeAspect="1"/>
          </p:cNvPicPr>
          <p:nvPr/>
        </p:nvPicPr>
        <p:blipFill>
          <a:blip r:embed="rId2"/>
          <a:stretch>
            <a:fillRect/>
          </a:stretch>
        </p:blipFill>
        <p:spPr>
          <a:xfrm>
            <a:off x="4564247" y="2716468"/>
            <a:ext cx="3063505" cy="1425063"/>
          </a:xfrm>
          <a:prstGeom prst="rect">
            <a:avLst/>
          </a:prstGeom>
        </p:spPr>
      </p:pic>
    </p:spTree>
    <p:extLst>
      <p:ext uri="{BB962C8B-B14F-4D97-AF65-F5344CB8AC3E}">
        <p14:creationId xmlns:p14="http://schemas.microsoft.com/office/powerpoint/2010/main" val="399433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CB53F-6E20-D9D9-58FA-C3E425EC159B}"/>
              </a:ext>
            </a:extLst>
          </p:cNvPr>
          <p:cNvSpPr>
            <a:spLocks noGrp="1"/>
          </p:cNvSpPr>
          <p:nvPr>
            <p:ph idx="1"/>
          </p:nvPr>
        </p:nvSpPr>
        <p:spPr>
          <a:xfrm>
            <a:off x="518474" y="1791093"/>
            <a:ext cx="10835326" cy="4385870"/>
          </a:xfrm>
        </p:spPr>
        <p:txBody>
          <a:bodyPr>
            <a:normAutofit/>
          </a:bodyPr>
          <a:lstStyle/>
          <a:p>
            <a:pPr algn="just"/>
            <a:r>
              <a:rPr lang="en-US" sz="2000" b="1" dirty="0">
                <a:latin typeface="Times New Roman" panose="02020603050405020304" pitchFamily="18" charset="0"/>
                <a:cs typeface="Times New Roman" panose="02020603050405020304" pitchFamily="18" charset="0"/>
              </a:rPr>
              <a:t>Weak Entity: </a:t>
            </a:r>
          </a:p>
          <a:p>
            <a:pPr algn="just"/>
            <a:r>
              <a:rPr lang="en-US" sz="2000" dirty="0">
                <a:latin typeface="Times New Roman" panose="02020603050405020304" pitchFamily="18" charset="0"/>
                <a:cs typeface="Times New Roman" panose="02020603050405020304" pitchFamily="18" charset="0"/>
              </a:rPr>
              <a:t>An entity that cannot be uniquely identified by its own attributes and relies on the relationship with other entity is called weak entity. The weak entity is represented by a double rectangle. For example – a bank account cannot be uniquely identified without knowing the bank to which the account belongs, so bank account is a weak entity. </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Weak Relation </a:t>
            </a:r>
          </a:p>
          <a:p>
            <a:pPr algn="just"/>
            <a:r>
              <a:rPr lang="en-US" sz="2000" dirty="0">
                <a:latin typeface="Times New Roman" panose="02020603050405020304" pitchFamily="18" charset="0"/>
                <a:cs typeface="Times New Roman" panose="02020603050405020304" pitchFamily="18" charset="0"/>
              </a:rPr>
              <a:t>A weak entity is a type of entity which doesn't have its key attribute. It can be identified uniquely by considering the primary key of another entity. For that, weak entity sets need to have participation. </a:t>
            </a: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7A67ED6-711C-BA6E-73D6-AAB87185AD09}"/>
              </a:ext>
            </a:extLst>
          </p:cNvPr>
          <p:cNvPicPr>
            <a:picLocks noChangeAspect="1"/>
          </p:cNvPicPr>
          <p:nvPr/>
        </p:nvPicPr>
        <p:blipFill>
          <a:blip r:embed="rId2"/>
          <a:stretch>
            <a:fillRect/>
          </a:stretch>
        </p:blipFill>
        <p:spPr>
          <a:xfrm>
            <a:off x="376148" y="3826631"/>
            <a:ext cx="4496190" cy="777307"/>
          </a:xfrm>
          <a:prstGeom prst="rect">
            <a:avLst/>
          </a:prstGeom>
        </p:spPr>
      </p:pic>
      <p:pic>
        <p:nvPicPr>
          <p:cNvPr id="7" name="Picture 6">
            <a:extLst>
              <a:ext uri="{FF2B5EF4-FFF2-40B4-BE49-F238E27FC236}">
                <a16:creationId xmlns:a16="http://schemas.microsoft.com/office/drawing/2014/main" id="{D066921E-19BD-5CCA-9F03-9F152B95147D}"/>
              </a:ext>
            </a:extLst>
          </p:cNvPr>
          <p:cNvPicPr>
            <a:picLocks noChangeAspect="1"/>
          </p:cNvPicPr>
          <p:nvPr/>
        </p:nvPicPr>
        <p:blipFill>
          <a:blip r:embed="rId3"/>
          <a:stretch>
            <a:fillRect/>
          </a:stretch>
        </p:blipFill>
        <p:spPr>
          <a:xfrm>
            <a:off x="5353500" y="3429000"/>
            <a:ext cx="5654530" cy="1874682"/>
          </a:xfrm>
          <a:prstGeom prst="rect">
            <a:avLst/>
          </a:prstGeom>
        </p:spPr>
      </p:pic>
    </p:spTree>
    <p:extLst>
      <p:ext uri="{BB962C8B-B14F-4D97-AF65-F5344CB8AC3E}">
        <p14:creationId xmlns:p14="http://schemas.microsoft.com/office/powerpoint/2010/main" val="3777501887"/>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Дивиденд">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Дивиденд</Template>
  <TotalTime>302</TotalTime>
  <Words>1168</Words>
  <Application>Microsoft Office PowerPoint</Application>
  <PresentationFormat>Широкоэкранный</PresentationFormat>
  <Paragraphs>79</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Corbel</vt:lpstr>
      <vt:lpstr>Gill Sans MT</vt:lpstr>
      <vt:lpstr>Times New Roman</vt:lpstr>
      <vt:lpstr>Wingdings 2</vt:lpstr>
      <vt:lpstr>Дивиденд</vt:lpstr>
      <vt:lpstr>Презентация PowerPoint</vt:lpstr>
      <vt:lpstr>ER Model Introduction </vt:lpstr>
      <vt:lpstr>Презентация PowerPoint</vt:lpstr>
      <vt:lpstr>Презентация PowerPoint</vt:lpstr>
      <vt:lpstr>Презентация PowerPoint</vt:lpstr>
      <vt:lpstr>Component of ER Diagram</vt:lpstr>
      <vt:lpstr>Entity</vt:lpstr>
      <vt:lpstr>Презентация PowerPoint</vt:lpstr>
      <vt:lpstr>Презентация PowerPoint</vt:lpstr>
      <vt:lpstr>Презентация PowerPoint</vt:lpstr>
      <vt:lpstr>Entity Set</vt:lpstr>
      <vt:lpstr>Attribute</vt:lpstr>
      <vt:lpstr>Презентация PowerPoint</vt:lpstr>
      <vt:lpstr>Презентация PowerPoint</vt:lpstr>
      <vt:lpstr>Презентация PowerPoint</vt:lpstr>
      <vt:lpstr>Презентация PowerPoint</vt:lpstr>
      <vt:lpstr>Null ValUed</vt:lpstr>
      <vt:lpstr>Complex Attribute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260</dc:creator>
  <cp:lastModifiedBy>Владислав Карюкин</cp:lastModifiedBy>
  <cp:revision>4</cp:revision>
  <dcterms:created xsi:type="dcterms:W3CDTF">2023-11-28T04:26:03Z</dcterms:created>
  <dcterms:modified xsi:type="dcterms:W3CDTF">2024-10-30T11:29:45Z</dcterms:modified>
</cp:coreProperties>
</file>